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77" r:id="rId4"/>
    <p:sldId id="278" r:id="rId5"/>
    <p:sldId id="279" r:id="rId6"/>
    <p:sldId id="259" r:id="rId7"/>
    <p:sldId id="280" r:id="rId8"/>
    <p:sldId id="258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9" r:id="rId46"/>
    <p:sldId id="320" r:id="rId47"/>
    <p:sldId id="321" r:id="rId48"/>
    <p:sldId id="323" r:id="rId49"/>
    <p:sldId id="324" r:id="rId50"/>
    <p:sldId id="325" r:id="rId51"/>
    <p:sldId id="322" r:id="rId52"/>
    <p:sldId id="275" r:id="rId5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8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1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5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7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31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1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78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8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3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4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3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8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1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8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3266" y="2133605"/>
            <a:ext cx="6637468" cy="3671659"/>
          </a:xfrm>
        </p:spPr>
        <p:txBody>
          <a:bodyPr>
            <a:noAutofit/>
          </a:bodyPr>
          <a:lstStyle/>
          <a:p>
            <a:pPr marR="1270" indent="-2540"/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</a:t>
            </a:r>
            <a:r>
              <a:rPr lang="ru-RU" sz="18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дошкольного</a:t>
            </a:r>
            <a:r>
              <a:rPr lang="ru-RU" sz="18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</a:t>
            </a:r>
            <a:r>
              <a:rPr lang="ru-RU" sz="18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бюджетного дошкольного</a:t>
            </a:r>
            <a:r>
              <a:rPr lang="ru-RU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учреждения – детский сад комбинированного вида № 102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федеральным государственным образовательным стандартом дошкольного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b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 приказом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8 ноября 2022 г. № 955, зарегистрировано в Минюсте России 6 февраля 2023 г., регистрационный № 72264)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федеральной образовательной программой дошкольного образования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(утверждена приказом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25 ноября 2022 г. № 1028, зарегистрировано в Минюсте России 28 декабря 2022 г.,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регистрационный № 71847)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 реализации 5 лет (с 2 до 7(8) лет)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7367" y="1005131"/>
            <a:ext cx="5524269" cy="112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 КОМБИНИРОВАННОГО ВИДА № 102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620072,  г. Екатеринбург, ул.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Сыромолотова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14 а, тел/факс: 347-05-81, 347-62-60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://102.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tvoysadik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mdou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102@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36004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ЦЕЛЕВОЙ РАЗДЕЛ 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69141"/>
            <a:ext cx="741682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arenR" startAt="6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общей культуры личности детей, в том числе ценностей здорового образа жизни,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ответственности, формирование предпосылок учебной деятельности;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arenR" startAt="6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arenR" startAt="6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преемственности целей, задач и содержания дошкольного общего и начального общего образования;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arenR" startAt="6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6"/>
            </a:pP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64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36004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ПРИНЦИПЫ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38300"/>
            <a:ext cx="7632848" cy="4995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рограмма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построена на следующих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принципах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установленных ФГОС ДО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363538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полноценное проживание ребенком всех этапов детства (младенческого, раннего и дошкольного возраста), обогащение (амплификация) детского развития;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становится субъектом образования;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5397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и сотрудничество детей и родителей (законных представителей), совершеннолетних членов семьи, принимающих участие в воспитании детей раннего и дошкольного возрастов, а также педагогических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 (далее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– взрослые);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признание ребёнка полноценным участником (субъектом) образовательных отношений;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50570" algn="l"/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инициативы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видах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50570" algn="l"/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семьей;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505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детей к социокультурным нормам, традициям семьи, общества и государства;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8293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7089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46088" algn="just">
              <a:lnSpc>
                <a:spcPct val="115000"/>
              </a:lnSpc>
              <a:buSzPts val="1200"/>
              <a:buFont typeface="Times New Roman" panose="02020603050405020304" pitchFamily="18" charset="0"/>
              <a:buAutoNum type="arabicParenR"/>
              <a:tabLst>
                <a:tab pos="77089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этнокультурной ситуации развития детей.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70890" algn="l"/>
              </a:tabLs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60188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ПРИНЦИПЫ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62531"/>
            <a:ext cx="7632848" cy="600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рограмма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построена на следующих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принципах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установленных ФГОС ДО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8001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полноценное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проживание ребенком всех этапов детства (младенческого, раннего и дошкольного возраста), обогащение (амплификация) детского развития;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становится субъектом образования;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5397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и сотрудничество детей и родителей (законных представителей), совершеннолетних членов семьи, принимающих участие в воспитании детей раннего и дошкольного возрастов, а также педагогических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 (далее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– взрослые);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признание ребёнка полноценным участником (субъектом) образовательных отношений;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50570" algn="l"/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инициативы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видах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50570" algn="l"/>
                <a:tab pos="8001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семьей;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505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детей к социокультурным нормам, традициям семьи, общества и государства;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82931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7089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46088" algn="just">
              <a:lnSpc>
                <a:spcPct val="115000"/>
              </a:lnSpc>
              <a:buSzPts val="1200"/>
              <a:buFont typeface="Times New Roman" panose="02020603050405020304" pitchFamily="18" charset="0"/>
              <a:buAutoNum type="arabicParenR"/>
              <a:tabLst>
                <a:tab pos="77089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этнокультурной ситуации развития детей.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строится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принципе единства развития, воспитания и образования.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ребенка, его воспитание и образование не могут рассматриваться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изолированные друг от друга процессы. Образование является всеобщей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формой детского развития.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1200"/>
              <a:tabLst>
                <a:tab pos="770890" algn="l"/>
              </a:tabLst>
            </a:pP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70890" algn="l"/>
              </a:tabLs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601883"/>
          </a:xfrm>
        </p:spPr>
        <p:txBody>
          <a:bodyPr>
            <a:normAutofit/>
          </a:bodyPr>
          <a:lstStyle/>
          <a:p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62531"/>
            <a:ext cx="7632848" cy="542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целей Программы в части, формируемой участниками образовательных отношений осуществляется через: 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введение краеведческого материала в работу с детьми, с учетом принципа постепенного перехода от более близкого, личностно-значимого для ребенка, к менее близкому – культурно-историческим фактам, путем сохранения хронологического порядка исторических фактов и явлений и сведения их к трем временным измерениям: прошлое – настоящее – будущее; 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личного отношения к фактам, событиям, явлениям в жизни города Екатеринбурга, Свердловской области; 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условий для активного приобщения детей к социальной действительности, повышения личностной значимости для них происходящего вокруг; 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осуществление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подхода в приобщении детей к истории, культуре, природе родного края, т.е. выбор самими детьми той деятельности, в которой они хотели бы отобразить свои чувства, представления об увиденном и услышанном (творческая игра, составление рассказов, изготовление поделок, сочинение загадок, аппликация, лепка, рисование); 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развивающей среды для самостоятельной и совместной деятельности взрослых и детей, которая будет способствовать развитию личности ребенка на основе народной культуры, с опорой на краеведческий материал (предметы, вещи домашнего обихода, быта; предметы декоративно-прикладного быта, искусства уральских народов), предоставляющие детям возможность проявить свое творчество; </a:t>
            </a:r>
          </a:p>
          <a:p>
            <a:pPr indent="446088"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разнообразие форм, методов и приемов организации образовательной деятельности с детьми, направленных на развитие творческих возможностей.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  <a:tabLst>
                <a:tab pos="770890" algn="l"/>
              </a:tabLs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89193"/>
            <a:ext cx="7632848" cy="523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4000"/>
              </a:lnSpc>
            </a:pP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ланируемые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в виде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целевых ориентиров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и представляют собой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возрастные характеристики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возможных</a:t>
            </a:r>
            <a:r>
              <a:rPr lang="ru-RU" sz="1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достижений ребенка дошкольного возраста на разных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возрастных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этапах и к завершению</a:t>
            </a:r>
            <a:r>
              <a:rPr lang="ru-RU" sz="1400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периодизацией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культурно-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исторической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психологии,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дошкольное детство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подразделяется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возраста: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младенческий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(первое и второе полугодия жизни), ранний (от 1 года до 3 лет) и дошкольный возраст (от 3 до 7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лет).</a:t>
            </a:r>
          </a:p>
          <a:p>
            <a:pPr indent="446088" algn="just">
              <a:lnSpc>
                <a:spcPct val="114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Обозначенные в Программе возрастные ориентиры «к трем,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четырем, пяти, шести годам» и так далее имеют условный характер, что предполагает широкий возрастной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диапазон для достижения ребенком планируемых результатов. Это связано с неустойчивостью,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гетерохронностью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индивидуальным темпом психического развития детей в дошкольном детстве,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прохождении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критических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периодов.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продемонстрировать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обозначенные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раньше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позже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заданных</a:t>
            </a:r>
            <a:r>
              <a:rPr lang="ru-RU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ориентиров.</a:t>
            </a:r>
          </a:p>
          <a:p>
            <a:pPr indent="446088" algn="just">
              <a:lnSpc>
                <a:spcPct val="114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различаться у детей одного возраста по причине высокой индивидуализации их психического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стартовых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Обозначенные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констатированы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программы Организации и не подразумевают его включения в соответствующую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целевую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группу.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buClrTx/>
              <a:buSzPts val="1200"/>
              <a:buFont typeface="Times New Roman" panose="02020603050405020304" pitchFamily="18" charset="0"/>
              <a:buAutoNum type="arabicParenR"/>
              <a:tabLst>
                <a:tab pos="77089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89193"/>
            <a:ext cx="7632848" cy="553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раннем</a:t>
            </a:r>
            <a:r>
              <a:rPr lang="ru-RU" sz="1400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трем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ребенка развита крупная моторика, он активно использует освоенные ранее движения,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начинает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осваивать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бег,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прыжки,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повторяет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имитационные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упражнения,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понимает указания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взрослого,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выполняет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движения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зрительному</a:t>
            </a:r>
            <a:r>
              <a:rPr lang="ru-RU" sz="14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звуковому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ориентирам;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демонстрирует элементарные культурно-гигиенические навыки, владеет простейшими навыками самообслуживания (одевание, раздевание, самостоятельно ест и тому подобное);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стремится к общению со взрослыми, реагирует на их настроение; ребёнок проявляет интерес к сверстникам; наблюдает за их действиями и подражает им; играет рядом;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понимает и выполняет простые поручения взрослого; ребёнок стремится проявлять самостоятельность в бытовом и игровом поведении;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направлять свои действия на достижение простой, самостоятельно поставленной цели; знает, с помощью каких средств и в какой последовательности продвигаться к цели;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активной речью, использует в общении разные части речи, простые предложения из 4-х слов и более, включенные в общение; может обращаться с вопросами и просьбами;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интерес к стихам, сказкам, повторяет отдельные слова и фразы за взрослым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рассматривает картинки, показывает и называет предметы, изображенные на них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buClrTx/>
              <a:buSzPts val="1200"/>
              <a:buFont typeface="Times New Roman" panose="02020603050405020304" pitchFamily="18" charset="0"/>
              <a:buAutoNum type="arabicParenR"/>
              <a:tabLst>
                <a:tab pos="77089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44886"/>
            <a:ext cx="7776864" cy="592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раннем</a:t>
            </a:r>
            <a:r>
              <a:rPr lang="ru-RU" sz="1400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трем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20713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различает и называет основные цвета, формы предметов, ориентируется в основных пространственных и временных отношениях; ребёнок осуществляет поисковые и обследовательские действия; ребёнок знает основные особенности внешнего облика человека, его деятельности; свое имя, имена близких; демонстрирует первоначальные представления о населенном пункте, в котором живет (город, село и так далее);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представления об объектах живой и неживой природы ближайшего окружения и их особенностях, проявляет положительное отношение и интерес к взаимодействию с природой, наблюдает за явлениями природы, старается не причинять вред живым объектам;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 удовольствием слушает музыку, подпевает, выполняет простые танцевальные движения;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эмоционально откликается на красоту природы и произведения искусства;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осваивает основы изобразительной деятельности (лепка, рисование) и конструирования: может выполнять уже довольно сложные постройки (гараж, дорогу к нему, забор) и играть с ними; рисует дорожки, дождик, шарики; лепит палочки, колечки, лепешки;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активно действует с окружающими его предметами, знает названия, свойства и назначение многих предметов, находящихся в его повседневном обиходе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 играх отображает действия окружающих («готовит обед», «ухаживает за больным» и другое), воспроизводит не только их последовательность и взаимосвязь, но и социальные отношения (ласково обращается с куклой, делает ей замечания), заранее определяет цель («Я буду лечить куклу»).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44886"/>
            <a:ext cx="7776864" cy="5823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четырем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демонстрирует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положительное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разнообразным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упражнениям, проявляет избирательный интерес к отдельным двигательным действиям (бросание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ловля,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ходьба, бег,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прыжки) 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подвижным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играм;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элементы самостоятельности в двигательной деятельности, с интересом включается в подвижные игры, стремится к выполнению правил и основных ролей в игре, выполняет простейшие правила построения и перестроения, выполняет ритмические упражнения под музыку;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демонстрирует координацию движений при выполнении упражнений, сохраняет равновесие при ходьбе, беге, прыжках, способен реагировать на сигналы, переключаться с одного движения на другое, выполнять движения в общем для всех темпе;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культурно-гигиеническими навыками: умывание, одевание и тому подобное, соблюдает требования гигиены, имеет первичные представления о факторах, положительно влияющих на здоровье;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доверие к миру, положительно оценивает себя, говорит о себе в первом лице;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откликается эмоционально на ярко выраженное состояние близких и сверстников по показу и побуждению взрослых; дружелюбно настроен в отношении других детей;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элементарными нормами и правилами поведения, связанными с определенными разрешениями и запретами («можно», «нельзя»), демонстрирует стремление к положительным поступкам;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44886"/>
            <a:ext cx="7776864" cy="553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четырем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демонстрирует интерес к сверстникам в повседневном общении и бытовой деятельности, владеет элементарными средствами общения в процессе взаимодействия со сверстниками;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интерес к правилам безопасного поведения; осваивает безопасные способы обращения со знакомыми предметами ближайшего окружения;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охотно включается в совместную деятельность со взрослым, подражает его действиям, отвечает на вопросы взрослого и комментирует его действия в процессе совместной деятельности;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произносит правильно в словах все гласные и согласные звуки, кроме шипящих и сонорных, согласовывает слова в предложении в роде, числе и падеже, повторяет за педагогическим работником (далее - педагог) рассказы из 3-4 предложений, пересказывает знакомые литературные произведения, использует речевые формы вежливого общения;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понимает содержание литературных произведений и участвует в их драматизации, рассматривает иллюстрации в книгах, запоминает небольшие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потешки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стихотворения, эмоционально откликается на них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демонстрирует умения вступать в речевое общение со знакомыми взрослыми: понимает обращенную к нему речь, отвечает на вопросы, используя простые распространенные предложения; проявляет речевую активность в общении со сверстником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совместно со взрослым пересказывает знакомые сказки, короткие стихи;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29112"/>
            <a:ext cx="7776864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четырем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демонстрирует познавательную активность в деятельности, проявляет эмоции удивления в процессе познания, отражает в общении и совместной деятельности со взрослыми и сверстниками полученные представления о предметах и объектах ближайшего окружения, задает вопросы констатирующего и проблемного характера;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потребность в познавательном общении со взрослыми; демонстрирует стремление к наблюдению, сравнению, обследованию свойств и качеств предметов, к простейшему экспериментированию с предметами и материалами: проявляет элементарные представления о величине, форме и количестве предметов и умения сравнивать предметы по этим характеристикам; ребёнок проявляет интерес к миру, к себе и окружающим людям;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знает об объектах ближайшего окружения: о родном населенном пункте, его названии, достопримечательностях и традициях;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представление о разнообразных объектах живой и неживой природы ближайшего окружения, выделяет их отличительные особенности и свойства, различает времена года и характерные для них явления природы, имеет представление о сезонных изменениях в жизни животных, растений и человека, интересуется природой, положительно относится ко всем живым существам, знает о правилах поведения в природе, заботится о животных и растениях, не причиняет им вред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700809"/>
            <a:ext cx="7632848" cy="3888432"/>
          </a:xfrm>
        </p:spPr>
        <p:txBody>
          <a:bodyPr>
            <a:noAutofit/>
          </a:bodyPr>
          <a:lstStyle/>
          <a:p>
            <a:pPr marR="135890" lvl="0" algn="l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Указ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Президента Российской Федерации от 7 мая 2018 г. № 204 «О национальных целях и стратегических задачах развития Российской Федерации на период до 2024 года»;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Президента Российской Федерации от 21 июля 2020 г. № 474 «О национальных целях развития Российской Федерации на период до 2030 года»;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духовно-нравственных ценностей»</a:t>
            </a:r>
            <a:r>
              <a:rPr lang="en-US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Федеральный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от 29</a:t>
            </a:r>
            <a:r>
              <a:rPr lang="ru-RU" sz="1400" spc="5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декабря</a:t>
            </a:r>
            <a:r>
              <a:rPr lang="ru-RU" sz="1400" spc="1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2012</a:t>
            </a:r>
            <a:r>
              <a:rPr lang="ru-RU" sz="1400" spc="2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z="1400" spc="-75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z="1400" spc="-55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273-ФЗ «Об образовании в Российской Федерации»;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от 31 июля 2020 г. № 304-ФЗ «О внесении изменений в Федеральный закон «Об образовании в Российской Федерации» по вопросам воспитания обучающихся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en-US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от 24 сентября 2022 г. № 371-ФЗ «О внесении изменений в Федеральный закон «Об образовании в Российской Федерации» и статью 1 Федерального закона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обязательных требованиях в Российской Федерации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en-US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5656" y="1097464"/>
            <a:ext cx="6264696" cy="9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Нормативно-правовой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основой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нормативно-правовые</a:t>
            </a:r>
            <a:r>
              <a:rPr lang="ru-RU" sz="1600" b="1" spc="10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600" b="1" dirty="0" smtClean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08720"/>
            <a:ext cx="7776864" cy="5769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четырем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создавать простые образы в рисовании и аппликации, строить простую композицию с использованием нескольких цветов, создавать несложные формы из глины и теста, видоизменять их и украшать; использовать простые строительные детали для создания постройки с последующим её анализом;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 интересом вслушивается в музыку, запоминает и узнает знакомые произведения, проявляет эмоциональную отзывчивость, различает музыкальные ритмы, передает их в движении;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активно взаимодействует со сверстниками в игре, принимает на себя роль и действует от имени героя, строит ролевые высказывания, использует предметы-заместители, разворачивает несложный игровой сюжет из нескольких эпизодов;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 дидактических играх действует в рамках правил, в театрализованных играх разыгрывает отрывки из знакомых сказок, рассказов, передает интонацию и мимические движения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пяти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интерес к разнообразным физическим упражнениям, действиям с физкультурными пособиями, настойчивость для достижения результата, испытывает потребность в двигательной активности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демонстрирует координацию, быстроту, силу, выносливость, гибкость, ловкость, развитие крупной и мелкой моторики, активно и с интересом выполняет основные движения, общеразвивающие упражнения и элементы спортивных упражнений, с желанием играет в подвижные игры, ориентируется в пространстве, переносит освоенные движения в самостоятельную деятельность;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7"/>
            <a:ext cx="7776864" cy="554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пяти</a:t>
            </a:r>
            <a:r>
              <a:rPr lang="ru-RU" sz="1400" b="1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стремится узнать о правилах здорового образа жизни, готов элементарно охарактеризовать свое самочувствие, привлечь внимание взрослого в случае недомогания;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стремится к самостоятельному осуществлению процессов личной гигиены, их правильной организации;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выполняет самостоятельно правила общения со взрослым, внимателен к его словам и мнению, стремится к познавательному, интеллектуальному общению со взрослыми: задает много вопросов поискового характера, стремится к одобряемым формам поведения, замечает ярко выраженное эмоциональное состояние окружающих людей, по примеру педагога проявляет сочувствие;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без напоминания взрослого здоровается и прощается, говорит «спасибо» и «пожалуйста»;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демонстрирует стремление к общению со сверстниками, по предложению педагога может договориться с детьми, стремится к самовыражению в деятельности, к признанию и уважению сверстников;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познает правила безопасного поведения и стремится их выполнять в повседневной жизни;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самостоятелен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самообслуживании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познавательный интерес к труду взрослых, профессиям, технике; отражает эти представления в играх;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7"/>
            <a:ext cx="7776864" cy="554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пяти</a:t>
            </a:r>
            <a:r>
              <a:rPr lang="ru-RU" sz="1400" b="1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стремится к выполнению трудовых обязанностей, охотно включается в совместный труд со взрослыми или сверстниками;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инициативен в разговоре, использует разные типы реплик и простые формы объяснительной речи, речевые контакты становятся более длительными и активными;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большинство звуков произносит правильно, пользуется средствами эмоциональной и речевой выразительности;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самостоятельно пересказывает знакомые сказки, с небольшой помощью взрослого составляет описательные рассказы и загадки;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словотворчество, интерес к языку, с интересом слушает литературные тексты, воспроизводит текст;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рассказать о предмете, его назначении и особенностях, о том, как он был создан;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стремление к общению со сверстниками в процессе познавательной деятельности, осуществляет обмен информацией; охотно сотрудничает со взрослыми не только в совместной деятельности, но и в свободной самостоятельной; отличается высокой активностью и любознательностью;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активно познает и называет свойства и качества предметов, особенности объектов природы, обследовательские действия; объединяет предметы и объекты в видовые категории с указанием характерных признаков;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7"/>
            <a:ext cx="7776864" cy="578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пяти</a:t>
            </a:r>
            <a:r>
              <a:rPr lang="ru-RU" sz="1400" b="1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задает много вопросов поискового характера, включается в деятельность экспериментирования, использует исследовательские действия, предпринимает попытки сделать логические выводы;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 удовольствием рассказывает о себе, своих желаниях, достижениях, семье, семейном быте, традициях; активно участвует в мероприятиях и праздниках, готовящихся в группе, в ДОО, имеет представления о малой родине, названии населенного пункта, улицы, некоторых памятных местах;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представление о разнообразных представителях живой природы родного края, их особенностях, свойствах объектов неживой природы, сезонных изменениях в жизни природы, явлениях природы, интересуется природой, экспериментирует, положительно относится ко всем живым существам, знает правила поведения в природе, стремится самостоятельно ухаживать за растениями и животными, беречь их;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количественным и порядковым счетом в пределах пяти, умением непосредственно сравнивать предметы по форме и величине, различает части суток, знает их последовательность, понимает временную последовательность «вчера, сегодня, завтра», ориентируется от себя в движении; использует математические представления для познания окружающей действительности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интерес к различным видам искусства, эмоционально откликается на отраженные в произведениях искусства действия, поступки, события;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7"/>
            <a:ext cx="7776864" cy="578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пяти</a:t>
            </a:r>
            <a:r>
              <a:rPr lang="ru-RU" sz="1400" b="1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себя в разных видах музыкальной, изобразительной, театрализованной деятельности, используя выразительные и изобразительные средства;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использует накопленный художественно-творческой опыт в самостоятельной деятельности, с желанием участвует в культурно-досуговой деятельности (праздниках, развлечениях и других видах культурно-досуговой деятельности);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создает изображения и постройки в соответствии с темой, используя разнообразные материалы, владеет техническими и изобразительными умениями;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называет роль до начала игры, обозначает новую роль по ходу игры, активно использует предметы-заместители, предлагает игровой замысел и проявляет инициативу в развитии сюжета, активно включается в ролевой диалог, проявляет творчество в создании игровой обстановки;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принимает игровую задачу в играх с правилами, проявляет интерес к результату, выигрышу; ведет негромкий диалог с игрушками, комментирует их «действия» в режиссерских играх.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шести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демонстрирует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ярко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выраженную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двигательной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проявляет интерес к новым и знакомым физическим упражнениям, пешим прогулкам, показывает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избирательность и инициативу при выполнении упражнений, имеет представления о некоторых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спорта, туризме, как форме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активного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отдыха;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7"/>
            <a:ext cx="7776864" cy="578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шести</a:t>
            </a:r>
            <a:r>
              <a:rPr lang="ru-RU" sz="1400" b="1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осознанность во время занятий физической культурой, демонстрирует выносливость, быстроту, силу, гибкость, ловкость, координацию, выполняет упражнения в заданном ритме и темпе, способен проявить творчество при составлении несложных комбинаций из знакомых упражнений;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доступный возрасту самоконтроль, способен привлечь внимание других детей и организовать знакомую подвижную игру;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духовно-нравственные качества и основы патриотизма в процессе ознакомления с видами спорта и достижениями российских спортсменов;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основными способами укрепления здоровья (закаливание, утренняя гимнастика, соблюдение личной гигиены, безопасное поведение и другие); мотивирован на сбережение и укрепление собственного здоровья и здоровья окружающих;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настроен положительно по отношению к окружающим, охотно вступает в общение со взрослыми и сверстниками, проявляет сдержанность по отношению к незнакомым людям, при общении со взрослыми и сверстниками ориентируется на общепринятые нормы и правила культуры поведения, проявляет в поведении уважение и привязанность к родителям (законным представителям), демонстрирует уважение к педагогам, интересуется жизнью семьи и ДОО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различать разные эмоциональные состояния взрослых и сверстников, учитывает их в своем поведении, откликается на просьбу помочь, в оценке поступков опирается на нравственные представления;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15225"/>
            <a:ext cx="7776864" cy="554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шести</a:t>
            </a:r>
            <a:r>
              <a:rPr lang="ru-RU" sz="1400" b="1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активность в стремлении к познанию разных видов труда и профессий, бережно относится к предметному миру как результату труда взрослых, стремится участвовать в труде взрослых, самостоятелен, инициативен в самообслуживании, участвует со сверстниками в разных видах повседневного и ручного труда;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представлениями о безопасном поведении, соблюдает правила безопасного поведения в разных видах деятельности, демонстрирует умения правильно и безопасно пользоваться под присмотром взрослого бытовыми предметами и приборами, безопасного общения с незнакомыми животными, владеет основными правилами безопасного поведения на улице;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регулирует свою активность в деятельности, умеет соблюдать очередность и учитывать права других людей, проявляет инициативу в общении и деятельности, задает вопросы различной направленности, слушает и понимает взрослого, действует по правилу или образцу в разных видах деятельности, способен к произвольным действиям;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инициативу и самостоятельность в процессе придумывания загадок, сказок, рассказов, владеет первичными приемами аргументации и доказательства, демонстрирует богатый словарный запас, безошибочно пользуется обобщающими словами и понятиями, самостоятельно пересказывает рассказы и сказки, проявляет избирательное отношение к произведениям определенной тематики и жанра;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776864" cy="529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шести</a:t>
            </a:r>
            <a:r>
              <a:rPr lang="ru-RU" sz="1400" b="1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испытывает познавательный интерес к событиям, находящимся за рамками личного опыта, фантазирует, предлагает пути решения проблем, имеет представления о социальном, предметном и природном мире; ребёнок устанавливает закономерности причинно-следственного характера, приводит логические высказывания; проявляет любознательность;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использует математические знания, способы и средства для познания окружающего мира; способен к произвольным умственным действиям; логическим операциям анализа, сравнения, обобщения, систематизации, классификации и другим, оперируя предметами разными по величине, форме, количеству; владеет счетом, ориентировкой в пространстве и времени;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знает о цифровых средствах познания окружающей действительности, использует некоторые из них, придерживаясь правил безопасного обращения с ними;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познавательный интерес к населенному пункту, в котором живет, знает некоторые сведения о его достопримечательностях, событиях городской и сельской жизни; знает название своей страны, её государственные символы;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представление о живой природе разных регионов России, может классифицировать объекты по разным признакам; имеет представление об особенностях и потребностях живого организма, изменениях в жизни природы в разные сезоны года, соблюдает правила поведения в природе, ухаживает за растениями и животными, бережно относится к ним;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776864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966470" algn="l"/>
              </a:tabLst>
            </a:pP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</a:t>
            </a:r>
            <a:r>
              <a:rPr lang="ru-RU" sz="1400" b="1" kern="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1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b="1" kern="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шести</a:t>
            </a:r>
            <a:r>
              <a:rPr lang="ru-RU" sz="1400" b="1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годам: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интерес и (или) с желанием занимается музыкальной, изобразительной, театрализованной деятельностью; различает виды, жанры, формы в музыке, изобразительном и театральном искусстве; проявляет музыкальные и художественно-творческие способности;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принимает активное участие в праздничных программах и их подготовке; взаимодействует со всеми участниками культурно-досуговых мероприятий;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самостоятельно определяет замысел рисунка, аппликации, лепки, постройки, создает образы и композиционные изображения, интегрируя освоенные техники и средства выразительности, использует разнообразные материалы;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согласовывает свои интересы с интересами партнеров в игровой деятельности, умеет предложить и объяснить замысел игры, комбинировать сюжеты на основе разных событий, создавать игровые образы, управлять персонажами в режиссерской игре;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интерес к игровому экспериментированию, развивающим и познавательным играм, в играх с готовым содержанием и правилами действует в точном соответствии с игровой задачей и правилами.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7776864" cy="554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1070610" algn="l"/>
                <a:tab pos="1071245" algn="l"/>
                <a:tab pos="2186940" algn="l"/>
                <a:tab pos="3129915" algn="l"/>
                <a:tab pos="3437890" algn="l"/>
                <a:tab pos="3950970" algn="l"/>
                <a:tab pos="4919345" algn="l"/>
                <a:tab pos="5690235" algn="l"/>
              </a:tabLst>
            </a:pP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на этапе завершения освоения Программы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концу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сформированы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физические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нравственно-волевые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основными движениями и элементами спортивных игр, может контролировать свои движение и управлять ими;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соблюдает элементарные правила здорового образа жизни и личной гигиены;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результативно выполняет физические упражнения (общеразвивающие, основные движения, спортивные), участвует в туристских пеших прогулках, осваивает простейшие туристские навыки, ориентируется на местности;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элементы творчества в двигательной деятельности; ребёнок проявляет нравственно-волевые качества, самоконтроль и может осуществлять анализ своей двигательной деятельности;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духовно-нравственные качества и основы патриотизма в ходе занятий физической культурой и ознакомлением с достижениями российского спорта;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навыками личной гигиены, может заботливо относиться к своему здоровью и здоровью окружающих, стремится оказать помощь и поддержку другим людям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соблюдает элементарные социальные нормы и правила поведения в различных видах деятельности, взаимоотношениях со взрослыми и сверстниками;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276871"/>
            <a:ext cx="7632848" cy="3600401"/>
          </a:xfrm>
        </p:spPr>
        <p:txBody>
          <a:bodyPr>
            <a:noAutofit/>
          </a:bodyPr>
          <a:lstStyle/>
          <a:p>
            <a:pPr marR="135890" lvl="0" algn="l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866140" algn="l"/>
              </a:tabLst>
            </a:pP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распоряжение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Российской Федерации от 29 мая 2015 г. № 999-р «Об утверждении Стратегии развития воспитания в Российской Федерации на период до 2025 года»;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образовательный стандарт дошкольного</a:t>
            </a:r>
            <a:r>
              <a:rPr lang="ru-RU" sz="1400" spc="5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400" spc="5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 приказом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8 ноября 2022 г. № 955, зарегистрировано в Минюсте России 6 февраля 2023 г., регистрационный № 72264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федеральная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 дошкольного образования 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утверждена приказом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25 ноября 2022 г. № 1028, зарегистрировано в Минюсте России 28 декабря 2022 г., регистрационный № 71847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(утверждена приказом </a:t>
            </a:r>
            <a:r>
              <a:rPr lang="ru-RU" sz="1400" dirty="0" err="1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31 июля 2020 года № 373, зарегистрировано в Минюсте России 31 августа 2020 г., регистрационный № 59599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5656" y="1097464"/>
            <a:ext cx="6264696" cy="9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Нормативно-правовой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основой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нормативно-правовые</a:t>
            </a:r>
            <a:r>
              <a:rPr lang="ru-RU" sz="1600" b="1" spc="10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  <a:r>
              <a:rPr lang="ru-RU" sz="1600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3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7776864" cy="554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1070610" algn="l"/>
                <a:tab pos="1071245" algn="l"/>
                <a:tab pos="2186940" algn="l"/>
                <a:tab pos="3129915" algn="l"/>
                <a:tab pos="3437890" algn="l"/>
                <a:tab pos="3950970" algn="l"/>
                <a:tab pos="4919345" algn="l"/>
                <a:tab pos="5690235" algn="l"/>
              </a:tabLst>
            </a:pP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на этапе завершения освоения Программы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концу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понимать свои переживания и причины их возникновения, регулировать свое поведение и осуществлять выбор социально одобряемых действий в конкретных ситуациях, обосновывать свои ценностные ориентации; ребёнок стремится сохранять позитивную самооценку;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положительное отношение к миру, разным видам труда, другим людям и самому себе;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ребёнка выражено стремление заниматься социально значимой деятельностью;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откликаться на эмоции близких людей, проявлять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эмпатию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сочувствие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сопереживание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к осуществлению социальной навигации как ориентации в социуме и соблюдению правил безопасности в реальном и цифровом взаимодействии;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7776864" cy="554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1070610" algn="l"/>
                <a:tab pos="1071245" algn="l"/>
                <a:tab pos="2186940" algn="l"/>
                <a:tab pos="3129915" algn="l"/>
                <a:tab pos="3437890" algn="l"/>
                <a:tab pos="3950970" algn="l"/>
                <a:tab pos="4919345" algn="l"/>
                <a:tab pos="5690235" algn="l"/>
              </a:tabLst>
            </a:pP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на этапе завершения освоения Программы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концу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речью как средством коммуникации, ведет диалог со взрослыми и сверстниками, использует формулы речевого этикета в соответствии с ситуацией общения, владеет коммуникативно-речевыми умениями;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обладает начальными знаниями о природном и социальном мире, в котором он живет: элементарными представлениями из области естествознания, математики, истории, искусства и спорта, информатики и инженерии и тому подобное; о себе, собственной принадлежности и принадлежности других людей к определенному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любознательность, активно задает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7"/>
            <a:ext cx="7776864" cy="603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1070610" algn="l"/>
                <a:tab pos="1071245" algn="l"/>
                <a:tab pos="2186940" algn="l"/>
                <a:tab pos="3129915" algn="l"/>
                <a:tab pos="3437890" algn="l"/>
                <a:tab pos="3950970" algn="l"/>
                <a:tab pos="4919345" algn="l"/>
                <a:tab pos="5690235" algn="l"/>
              </a:tabLst>
            </a:pP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на этапе завершения освоения Программы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концу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тому подобное;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свойствах неживой природы, сезонных изменениях в природе, наблюдает за погодой, живыми объектами, имеет сформированный познавательный интерес к природе, осознанно соблюдает правила поведения в природе, знает способы охраны природы, демонстрирует заботливое отношение к ней;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воспринимать и понимать произведения различных видов искусства, имеет предпочтения в области музыкальной, изобразительной, театрализованной деятельности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indent="446088" algn="just">
              <a:lnSpc>
                <a:spcPct val="115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выражает интерес к культурным традициям народа в процессе знакомства с различными видами и жанрами искусства; обладает начальными знаниями об искусстве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08720"/>
            <a:ext cx="7776864" cy="628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  <a:tabLst>
                <a:tab pos="1070610" algn="l"/>
                <a:tab pos="1071245" algn="l"/>
                <a:tab pos="2186940" algn="l"/>
                <a:tab pos="3129915" algn="l"/>
                <a:tab pos="3437890" algn="l"/>
                <a:tab pos="3950970" algn="l"/>
                <a:tab pos="4919345" algn="l"/>
                <a:tab pos="5690235" algn="l"/>
              </a:tabLst>
            </a:pP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на этапе завершения освоения Программы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концу</a:t>
            </a:r>
            <a:r>
              <a:rPr lang="ru-RU" sz="1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1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возраста: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владеет умениями, навыками и средствами художественной выразительности в различных видах деятельности и искусства; использует различные технические приемы в свободной художественной деятельности;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участвует в создании индивидуальных и коллективных творческих работ, тематических композиций к праздничным утренникам и развлечениям, художественных проектах;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самостоятельно выбирает технику и выразительные средства для наиболее точной передачи образа и своего замысла, способен создавать сложные объекты и композиции, преобразовывать и использовать с учётом игровой ситуации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разными формами и видами игры, различает условную и реальную ситуации, предлагает и объясняет замысел игры, комбинирует сюжеты на основе реальных, вымышленных событий, выполняет несколько ролей в одной игре, подбирает разные средства для создания игровых образов, согласовывает свои интересы с интересами партнеров по игре, управляет персонажами в режиссерской игре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проявляет интерес к игровому экспериментированию с предметами, к развивающим и познавательным играм, в играх с готовым содержанием и правилами может объяснить содержание и правила игры другим детям, в совместной игре следит за точным выполнением правил всеми участниками;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обучению.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7"/>
            <a:ext cx="7776864" cy="574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4000"/>
              </a:lnSpc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реализации Программы в части, формируемой участниками образовательных отношений: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ориентирован на сотрудничество, дружелюбен, приязненно расположен к людям, способен участвовать в общих делах, совместных действиях, деятельности с другими детьми и взрослыми; способен понимать состояния и поступки других людей, выбирать адекватные способы поведения в социальной ситуации и уметь преобразовывать ее с целью оптимизации общения с окружающими;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обладает установкой на толерантность, способностью мириться, уживаться с тем, что является отличным, непохожим, непривычным (например, с чужим мнением, с человеком, имеющим недостатки физического развития, с людьми других национальностей и др.); с удовольствием рассказывает о своих друзьях других этносов, высказывает желание расширять круг межэтнического общения;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знает некоторые способы налаживания межэтнического общения с детьми других этносов и использует их при решении проблемно-игровых и реальных ситуаций взаимодействия;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обладает чувством разумной осторожности, выполняет выработанные обществом правила поведения (на дороге, в природе, в социальной действительности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проявляет уважение к родителям (близким людям), проявляет воспитанность и уважение по отношению к старшим и не обижает маленьких и слабых, посильно помогает им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проявляет познавательную активность, способность и готовность расширять собственный опыт за счет удовлетворения потребности в новых знаниях, переживать радость открытия нового; умение использовать разнообразные источники получения информации для удовлетворения интересов, получения знаний и содержательного общения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•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7776864" cy="5043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4000"/>
              </a:lnSpc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реализации Программы в части, формируемой участниками образовательных отношений: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проявляет интерес к малой родине, родному краю, их истории, необычным памятникам, зданиям; к событиям настоящего и прошлого родного края; к национальному разнообразию людей своего края, стремление к знакомству с их культурой; активно включается в проектную деятельность, самостоятельное исследование, детское коллекционирование, создание музейных экспозиций, связанных с прошлым и настоящим родного края;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обладает креативностью, способностью к созданию нового в рамках адекватной возрасту деятельности, к самостоятельному поиску разных способов решения одной и той же задачи; способностью выйти за пределы исходной, реальной ситуации и в процессе ее преобразования создать новый, оригинальный продукт;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проявляет самостоятельность, способность без помощи взрослого решать адекватные возрасту задачи, находить способы и средства реализации собственного замысла на материале народной культуры; самостоятельно может рассказать о малой родине, родном крае (их достопримечательностях, природных особенностях, выдающихся людях), использует народный фольклор, песни, народные игры в самостоятельной и совместной деятельности, общении с другими детьми и взрослыми;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способен чувствовать прекрасное, воспринимать красоту окружающего мира (людей, природы), искусства, литературного народного, музыкального творчества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776864" cy="426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4000"/>
              </a:lnSpc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реализации Программы в части, формируемой участниками образовательных отношений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46088" algn="just">
              <a:lnSpc>
                <a:spcPct val="114000"/>
              </a:lnSpc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признает здоровье как наиважнейшую ценность человеческого бытия, проявляет готовность заботиться о своем здоровье и здоровье окружающих, соблюдать правила безопасности жизнедеятельности, самостоятельно и эффективно решать задачи, связанные с поддержанием, укреплением и сохранением здоровья в рамках адекватной возрасту жизнедеятельности и общении;</a:t>
            </a: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27051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проявляет эмоциональную отзывчивость при участии в социально значимых делах, событиях (переживает эмоции, связанные с событиями военных лет и подвигами горожан, стремится выразить позитивное отношение к пожилым жителям города и др.); отражает свои впечатления о малой родине в предпочитаемой деятельности (рассказывает, изображает, воплощает образы в играх, разворачивает сюжет и т.д.); охотно участвует в общих делах социально-гуманистической направленности (в подготовке концерта для ветеранов войны, по­садке деревьев на участке, в конкурсе рисунков «Мы любим нашу землю» и пр.); выражает желание в будущем (когда вырастет) трудиться на благо родной страны, защищать Родину от врагов, стараться решить некоторые социальные проблемы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7776864" cy="40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4000"/>
              </a:lnSpc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реализации Программы в части, формируемой участниками образовательных отношений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46088" algn="just">
              <a:lnSpc>
                <a:spcPct val="114000"/>
              </a:lnSpc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630238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обладает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начальными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знаниями о себе, об истории своей семьи, ее родословной; об истории образования родного города (села); о том, как люди заботятся о красоте и чистоте своего города; о богатствах недр Урала (полезных ископаемых, камнях-самоцветах); о природно-климатических зонах Урала (на севере - тундра, тайга, на Юге Урала – степи), о животном и растительном мире; о том, что на Урале живут люди разных национальностей; о том, что уральцы внесли большой вклад в Победу нашей страны над фашистами во время Великой Отечественной войны; о промыслах и ремеслах Урала (камнерезное и ювелирное искусство;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каслинское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литье, ограды и решетки города Екатеринбурга; уральская роспись на бересте, металле, керамической посуде и т.д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.);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630238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знает название и герб своего города (поселка, села), реки (водоема), главной площади, места отдыха; фамилии уральских писателей и названия их произведений (П.П. Бажов, Д.Н Мамин-Сибиряк); другие близлежащие населенные пункты и крупные города Урала; Урал – часть России, Екатеринбург - главный город Свердловской области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ПЛАНИРУЕМЫЕ РЕЗУЛЬТАТЫ РЕАЛИЗАЦИИ ПРОГРАММЫ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7776864" cy="549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4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группах компенсирующей направленности для детей с тяжелыми нарушениями речи (общим недоразвитием речи) определены целевые ориентиры как социально-нормативные характеристики возможных достижений ребенка на этапе завершения коррекционно-образовательного процесса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адекватно использует вербальные и невербальные средства общения: умеет правильно произносить все звуки родного (русского) языка в соответствии с языковой нормой; умеет во время речи осуществлять правильное речевое дыхание, ритм речи и интонацию;</a:t>
            </a: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овладел универсальными предпосылками учебной деятельности - умениями работать по правилу и по образцу, слушать взрослого и выполнять его инструкции: умеет дифференцировать на слух гласные и согласные, твёрдые и мягкие согласные звуки, звонкие и глухие согласные звуки; умеет выделять первый и последний звук в слове; положение заданного звука в слове; придумывает слова на заданный звук и правильно воспроизводит цепочки из 3-4 звуков, слогов, слов; самостоятельно выполняет звуковой анализ и синтез слов разной слоговой структуры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владеет средствами общения и способами взаимодействия, способен изменять стиль общения в зависимости от ситуации с взрослыми и сверстниками: усваивает новые слова, относящиеся к различным частям речи, смысловые и эмоциональные оттенки значений слов, переносное значение слов и словосочетаний. Применяет их в собственной речи. Подбирает однокоренные и образовывает новые слова. Согласовывает слова в числе, роде, падеже. Исправляет деформированное высказывание. Самостоятельно составляет рассказ по картинке, по серии картинок, пересказывает тексты, используя развёрнутую фразу.</a:t>
            </a: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776864" cy="529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0020" indent="449263" algn="just">
              <a:lnSpc>
                <a:spcPct val="115000"/>
              </a:lnSpc>
              <a:spcAft>
                <a:spcPts val="0"/>
              </a:spcAft>
              <a:tabLst>
                <a:tab pos="1035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Содержательный раздел Программы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0020" lvl="0" indent="449263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художественно-эстетическое, физическое развитие) в соответствии 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 учетом используемых методических пособий, обеспечивающих реализацию данного содержания.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0020" indent="449263" algn="just">
              <a:lnSpc>
                <a:spcPct val="115000"/>
              </a:lnSpc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совокупных задач воспитания в рамках каждой образовательной области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160020" lvl="0" indent="449263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вариативные формы, способы, методы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возрастных и индивидуальных особенностей воспитанников, специфики их образовательных потребностей и интересов;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0020" lvl="0" indent="449263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деятельности разных видов и культурных практик;</a:t>
            </a:r>
          </a:p>
          <a:p>
            <a:pPr marR="160020" lvl="0" indent="449263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 детской инициативы; </a:t>
            </a:r>
          </a:p>
          <a:p>
            <a:pPr marR="160020" lvl="0" indent="449263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педагогического коллектива с семьями обучающихся; </a:t>
            </a:r>
          </a:p>
          <a:p>
            <a:pPr marR="160020" lvl="0" indent="449263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профессиональной коррекции нарушений развития детей.</a:t>
            </a:r>
          </a:p>
          <a:p>
            <a:pPr marR="154305" indent="449263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4305" indent="449263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включает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рабочую программу воспитания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раскрывает задачи и направления воспитательной работы, предусматривает приобщение детей к российским традиционным духовным ценностям, включая культурные ценности своей этнической группы, правилам и нормам поведения в российском обществе.</a:t>
            </a:r>
          </a:p>
          <a:p>
            <a:pPr lvl="0" indent="446088" algn="just">
              <a:lnSpc>
                <a:spcPct val="114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632848" cy="3168352"/>
          </a:xfrm>
        </p:spPr>
        <p:txBody>
          <a:bodyPr>
            <a:noAutofit/>
          </a:bodyPr>
          <a:lstStyle/>
          <a:p>
            <a:pPr marR="135890" lvl="0" algn="l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909955" algn="l"/>
              </a:tabLst>
            </a:pP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образования и науки РФ от 14.06.2013 № 462 «Об утверждении Порядка проведения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самообследования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образовательной организацией» (зарегистрирован в Минюсте РФ 27.06.2013, № 28908);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России от 20 сентября 2013 г. № 1082 «Об утверждении Положения о психолого-медико-педагогической комиссии»;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Санитарные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СП 2.4.3648-20 «Санитарно-эпидемиологические требования к организациям воспитания и обучения, отдыха и оздоровления детей и молодёжи (утверждены постановлением Главного государственного санитарного врача Российской Федерации от 28 сентября 2020 г. № 28, зарегистрировано в Минюсте России 18 декабря 2020 г., регистрационный № 61573);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СанПиН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2.3/2.4.3590-20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«Санитарно-эпидемиологические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населения»,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врача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r>
              <a:rPr lang="ru-RU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октября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2020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(далее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–СанПиН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питанию);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СанПиН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1.2.3685-21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«Гигиенические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нормативы и требования к обеспечению безопасности и (или) безвредности для человека факторов</a:t>
            </a:r>
            <a:r>
              <a:rPr lang="ru-RU" sz="1400" spc="-2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среды обитания», утвержденным постановлением Главного государственного санитарного врача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 от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января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2021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 № 2,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действующим до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марта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2027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(далее –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Гигиенические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нормативы);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5656" y="1097464"/>
            <a:ext cx="6264696" cy="9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Нормативно-правовой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основой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нормативно-правовые</a:t>
            </a:r>
            <a:r>
              <a:rPr lang="ru-RU" sz="1600" b="1" spc="10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  <a:b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776864" cy="5497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задач и содержания образования базируется на следующих принципах:</a:t>
            </a:r>
          </a:p>
          <a:p>
            <a:pPr indent="446088" algn="just">
              <a:lnSpc>
                <a:spcPct val="114000"/>
              </a:lnSpc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принцип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учёта ведущей деятельности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Программа реализуется в контексте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перечисленных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ФГОС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акцентом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ведущую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</a:t>
            </a:r>
            <a:r>
              <a:rPr lang="ru-RU" sz="1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возрастного</a:t>
            </a:r>
            <a:r>
              <a:rPr lang="ru-RU" sz="14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</a:t>
            </a:r>
            <a:r>
              <a:rPr lang="ru-RU" sz="1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14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непосредственного</a:t>
            </a:r>
            <a:r>
              <a:rPr lang="ru-RU" sz="1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эмоционального</a:t>
            </a:r>
            <a:r>
              <a:rPr lang="ru-RU" sz="1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общения со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взрослым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предметной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(предметно -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манипулятивной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</a:p>
          <a:p>
            <a:pPr indent="446088" algn="just">
              <a:lnSpc>
                <a:spcPct val="114000"/>
              </a:lnSpc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принцип</a:t>
            </a:r>
            <a:r>
              <a:rPr lang="ru-RU" sz="14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учета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возрастных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индивидуальных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особенностей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детей:</a:t>
            </a:r>
            <a:r>
              <a:rPr lang="ru-RU" sz="1400" i="1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учитывает возрастные характеристики развития ребенка на разных этапах дошкольного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предусматривает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траекторий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особыми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возможностями,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способностями,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потребностями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интересами;</a:t>
            </a:r>
          </a:p>
          <a:p>
            <a:pPr indent="446088" algn="just">
              <a:lnSpc>
                <a:spcPct val="114000"/>
              </a:lnSpc>
              <a:buFontTx/>
              <a:buChar char="-"/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ru-RU" sz="14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амплификации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детского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развертывания содержания видов детской деятельности, а также общения детей с взрослыми 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сверстниками,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соответствующего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возрастным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задачам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возраста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6088" algn="just">
              <a:lnSpc>
                <a:spcPct val="114000"/>
              </a:lnSpc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принцип</a:t>
            </a:r>
            <a:r>
              <a:rPr lang="ru-RU" sz="14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единства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воспитания: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двух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образования, направленная на развитие личности ребенка и обусловленная общим подходом 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отбору содержания и организации воспитания и обучения через обогащение содержания и форм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детской деятельности;</a:t>
            </a:r>
          </a:p>
          <a:p>
            <a:pPr indent="446088" algn="just">
              <a:lnSpc>
                <a:spcPct val="114000"/>
              </a:lnSpc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принцип</a:t>
            </a:r>
            <a:r>
              <a:rPr lang="ru-RU" sz="14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преемственности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этапах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детства и при переходе на уровень начального общего образования: Программа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относительно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пространства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семьи;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776864" cy="2815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задач и содержания образования базируется на следующих принципах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(продолжение)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сотрудничества с семьей: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Программы предусматривает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психолого-педагогической, методической помощи и поддержки родителям (законным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представителям)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раннего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с родителями (законными представителями) с целью создания единого/общего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пространства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ребенка;</a:t>
            </a:r>
          </a:p>
          <a:p>
            <a:pPr indent="449263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принцип </a:t>
            </a:r>
            <a:r>
              <a:rPr lang="ru-RU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здоровьесбережения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организации образовательной деятельности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нанести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вред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физическому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(или)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психическому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психоэмоциональному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благополучию.</a:t>
            </a:r>
          </a:p>
          <a:p>
            <a:pPr algn="just">
              <a:lnSpc>
                <a:spcPct val="114000"/>
              </a:lnSpc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7"/>
            <a:ext cx="7776864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Вариативные формы, способы, методы и средства реализации </a:t>
            </a:r>
            <a:r>
              <a:rPr lang="ru-RU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определены в соответствии с задачами воспитания и обучения, возрастными 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индивидуальными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спецификой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потребностей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интересов.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раннем</a:t>
            </a:r>
            <a:r>
              <a:rPr lang="ru-RU" sz="1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 (2</a:t>
            </a:r>
            <a:r>
              <a:rPr lang="ru-RU" sz="1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z="1400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400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предметная</a:t>
            </a:r>
            <a:r>
              <a:rPr lang="ru-RU" sz="140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(орудийно-предметные</a:t>
            </a:r>
            <a:r>
              <a:rPr lang="ru-RU" sz="1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</a:t>
            </a:r>
            <a:r>
              <a:rPr lang="ru-RU" sz="14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40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</a:t>
            </a:r>
            <a:r>
              <a:rPr lang="ru-RU" sz="1400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ложкой,</a:t>
            </a:r>
            <a:r>
              <a:rPr lang="ru-RU" sz="140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пьет</a:t>
            </a:r>
            <a:r>
              <a:rPr lang="ru-RU" sz="14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чашки</a:t>
            </a:r>
            <a:r>
              <a:rPr lang="ru-RU" sz="1400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др.);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экспериментирование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материалами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веществами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(песок,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вода,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тесто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др.);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ситуативно-деловое</a:t>
            </a:r>
            <a:r>
              <a:rPr lang="ru-RU" sz="14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взрослым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эмоционально-практическое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сверстниками под руководством взрослого;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двигательная</a:t>
            </a:r>
            <a:r>
              <a:rPr lang="ru-RU" sz="14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(основные</a:t>
            </a:r>
            <a:r>
              <a:rPr lang="ru-RU" sz="14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движения,</a:t>
            </a:r>
            <a:r>
              <a:rPr lang="ru-RU" sz="14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общеразвивающие</a:t>
            </a:r>
            <a:r>
              <a:rPr lang="ru-RU" sz="14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упражнения,</a:t>
            </a:r>
            <a:r>
              <a:rPr lang="ru-RU" sz="14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простые подвижные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игры);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игровая</a:t>
            </a:r>
            <a:r>
              <a:rPr lang="ru-RU" sz="14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отобразительная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сюжетно-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отобразительная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sz="14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дидактическими игрушками);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речевая (понимание речи взрослого, слушание и понимание стихов, активная речь);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изобразительная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(рисование,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лепка)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конструирование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мелкого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крупного строительного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самообслуживание</a:t>
            </a:r>
            <a:r>
              <a:rPr lang="ru-RU" sz="1400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элементарные</a:t>
            </a:r>
            <a:r>
              <a:rPr lang="ru-RU" sz="1400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трудовые</a:t>
            </a:r>
            <a:r>
              <a:rPr lang="ru-RU" sz="1400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</a:t>
            </a:r>
            <a:r>
              <a:rPr lang="ru-RU" sz="1400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(убирает</a:t>
            </a:r>
            <a:r>
              <a:rPr lang="ru-RU" sz="1400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игрушки,</a:t>
            </a:r>
            <a:r>
              <a:rPr lang="ru-RU" sz="1400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подметает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веником,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поливает цветы из лейки и др.);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музыкальная</a:t>
            </a:r>
            <a:r>
              <a:rPr lang="ru-RU" sz="1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(слушание</a:t>
            </a:r>
            <a:r>
              <a:rPr lang="ru-RU" sz="14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музыки</a:t>
            </a:r>
            <a:r>
              <a:rPr lang="ru-RU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исполнительство,</a:t>
            </a:r>
            <a:r>
              <a:rPr lang="ru-RU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музыкально-ритмические движения).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7"/>
            <a:ext cx="7776864" cy="4735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Вариативные формы, способы, методы и средства реализации </a:t>
            </a:r>
            <a:r>
              <a:rPr lang="ru-RU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дошкольном</a:t>
            </a:r>
            <a:r>
              <a:rPr lang="ru-RU" sz="1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 (3</a:t>
            </a:r>
            <a:r>
              <a:rPr lang="ru-RU" sz="1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z="1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4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игровая</a:t>
            </a:r>
            <a:r>
              <a:rPr lang="ru-RU" sz="14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(сюжетно-ролевая,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театрализованная,</a:t>
            </a:r>
            <a:r>
              <a:rPr lang="ru-RU" sz="14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режиссерская,</a:t>
            </a:r>
            <a:r>
              <a:rPr lang="ru-RU" sz="14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строительно-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конструктивная,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дидактическая,</a:t>
            </a:r>
            <a:r>
              <a:rPr lang="ru-RU" sz="1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подвижная и др.);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</a:t>
            </a:r>
            <a:r>
              <a:rPr lang="ru-RU" sz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14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взрослым</a:t>
            </a:r>
            <a:r>
              <a:rPr lang="ru-RU" sz="14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(ситуативно-деловое,</a:t>
            </a:r>
            <a:r>
              <a:rPr lang="ru-RU" sz="14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внеситуативно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-познавательное,</a:t>
            </a:r>
            <a:r>
              <a:rPr lang="ru-RU" sz="14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внеситуативно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личностное)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сверстниками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(ситуативно-деловое,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внеситуативно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-деловое);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речевая</a:t>
            </a:r>
            <a:r>
              <a:rPr lang="ru-RU" sz="14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(слушание</a:t>
            </a:r>
            <a:r>
              <a:rPr lang="ru-RU" sz="14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речи</a:t>
            </a:r>
            <a:r>
              <a:rPr lang="ru-RU" sz="14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взрослого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сверстников,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активная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диалогическая</a:t>
            </a:r>
            <a:r>
              <a:rPr lang="ru-RU" sz="14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монологическая речь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познавательно-исследовательская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экспериментирование;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изобразительная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(рисование,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лепка,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аппликация)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конструирование</a:t>
            </a:r>
            <a:r>
              <a:rPr lang="ru-RU" sz="1400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разных материалов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образцу,</a:t>
            </a:r>
            <a:r>
              <a:rPr lang="ru-RU" sz="1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условию и замыслу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двигательная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(основные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общеразвивающие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спортивные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подвижные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элементы спортивных игр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др.);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элементарная трудовая деятельность (самообслуживание, хозяйственно-бытовой труд, труд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природе, ручной труд);</a:t>
            </a:r>
          </a:p>
          <a:p>
            <a:pPr indent="446088" algn="just">
              <a:lnSpc>
                <a:spcPct val="114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музыкальная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(слушание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произведений,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пение,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музыкально-ритмические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движения,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музыкальных инструментах).</a:t>
            </a:r>
          </a:p>
        </p:txBody>
      </p:sp>
    </p:spTree>
    <p:extLst>
      <p:ext uri="{BB962C8B-B14F-4D97-AF65-F5344CB8AC3E}">
        <p14:creationId xmlns:p14="http://schemas.microsoft.com/office/powerpoint/2010/main" val="30870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7"/>
            <a:ext cx="7776864" cy="563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Вариативные формы, способы, методы и средства реализации </a:t>
            </a:r>
            <a:r>
              <a:rPr lang="ru-RU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  <a:tabLst>
                <a:tab pos="630555" algn="l"/>
              </a:tabLst>
            </a:pPr>
            <a:endParaRPr lang="ru-RU" sz="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ходе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(приучение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общественного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воспитывающие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ситуации,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игровые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методы);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детьми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(рассказ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моральные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темы,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разъяснение норм и правил поведения, чтение художественной литературы, этические беседы,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поступков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жизненных</a:t>
            </a:r>
            <a:r>
              <a:rPr lang="ru-RU" sz="1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ситуаций,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личный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пример);</a:t>
            </a:r>
          </a:p>
          <a:p>
            <a:pPr indent="446088" algn="just">
              <a:lnSpc>
                <a:spcPct val="114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 опыта поведения и деятельности (поощрение, методы развития эмоций, игры,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проектные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методы);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(словесные,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наглядные, практические) дополняются методами, в основу которых положен характер познавательной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детей: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информационно-рецептивный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предъявление информации,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ребѐнка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объектом изучения (распознающее наблюдение, рассматривание картин, демонстрация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кино-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диафильмов,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чтение);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репродуктивный метод - создание условий для воспроизведения представлений и способов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деятельности, руководство их выполнением (упражнения на основе образца воспитателя, беседа,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рассказов с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опорой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предметную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предметно-схематическую модель);</a:t>
            </a: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проблемного изложения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постановка проблемы 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раскрытие пути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еѐ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решения 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процессе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опытов, наблюдений;</a:t>
            </a:r>
          </a:p>
          <a:p>
            <a:pPr indent="446088" algn="just">
              <a:lnSpc>
                <a:spcPct val="114000"/>
              </a:lnSpc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776864" cy="514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Вариативные формы, способы, методы и средства реализации </a:t>
            </a:r>
            <a:r>
              <a:rPr lang="ru-RU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  <a:tabLst>
                <a:tab pos="630555" algn="l"/>
              </a:tabLst>
            </a:pPr>
            <a:endParaRPr lang="ru-RU" sz="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эвристический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(частично-поисковый)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проблемная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делится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принимают участие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(применение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условиях);</a:t>
            </a:r>
          </a:p>
          <a:p>
            <a:pPr algn="just">
              <a:lnSpc>
                <a:spcPct val="114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исследовательский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составление 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предъявление проблемных</a:t>
            </a:r>
            <a:r>
              <a:rPr lang="ru-RU" sz="1400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ситуаций, ситуаций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экспериментирования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опытов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(творческие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опыты,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экспериментирование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446088" algn="just">
              <a:lnSpc>
                <a:spcPct val="114000"/>
              </a:lnSpc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задач воспитания и обучения широко применяется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проектов.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 развитию у детей исследовательской активности, познавательных интересов, коммуникативных и творческих способностей, навыков сотрудничества и другое. Выполняя совместные проекты, дети получают представления о своих возможностях, умениях, потребностях.</a:t>
            </a:r>
          </a:p>
          <a:p>
            <a:pPr indent="446088" algn="just">
              <a:lnSpc>
                <a:spcPct val="114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образовательной программы дошкольного образования применяются в том числе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дистанционные образовательные технологии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электронное обучение, исключая образовательные технологии, которые могут нанести вред здоровью детей. Применение электронного обучения, дистанционных образовательных технологий, а также работа с электронными средствами обучения при реализации Программы осуществляется в соответствии с требованиями СП 2.4.3648-20 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СанПин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1.2.3685-21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6088" algn="just">
              <a:lnSpc>
                <a:spcPct val="114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обоснованных форм, методов, средств реализации Программы образования, адекватных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потребностям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предпочтениям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соотношение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решении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обучения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 их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5303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95118"/>
            <a:ext cx="7776864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взаимодействия педагогического коллектива с семьями воспитанников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12700" lvl="1" indent="449263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tabLst>
                <a:tab pos="90170" algn="l"/>
                <a:tab pos="857250" algn="l"/>
              </a:tabLst>
            </a:pPr>
            <a:endParaRPr lang="ru-RU" sz="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2700" lvl="1" indent="449263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tabLst>
                <a:tab pos="90170" algn="l"/>
                <a:tab pos="85725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взаимодействия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 коллектива ДОО с семьями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700" indent="449263" algn="just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</a:p>
          <a:p>
            <a:pPr marR="12700" indent="446088" algn="just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единства подходов к воспитанию и обучению детей в условиях ДОО и семьи; повышение воспитательного потенциала семьи.</a:t>
            </a:r>
          </a:p>
          <a:p>
            <a:pPr marL="0" marR="12700" lvl="1" indent="446088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tabLst>
                <a:tab pos="90170" algn="l"/>
                <a:tab pos="85026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целей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через решение основных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12700" lvl="0" indent="446088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 pitchFamily="18" charset="0"/>
              <a:buAutoNum type="arabicParenR"/>
              <a:tabLst>
                <a:tab pos="9017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ДОО;</a:t>
            </a:r>
          </a:p>
          <a:p>
            <a:pPr marR="12700" lvl="0" indent="446088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 pitchFamily="18" charset="0"/>
              <a:buAutoNum type="arabicParenR"/>
              <a:tabLst>
                <a:tab pos="90170" algn="l"/>
                <a:tab pos="630555" algn="l"/>
                <a:tab pos="6591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  </a:r>
          </a:p>
          <a:p>
            <a:pPr marR="12700" lvl="0" indent="446088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 pitchFamily="18" charset="0"/>
              <a:buAutoNum type="arabicParenR"/>
              <a:tabLst>
                <a:tab pos="90170" algn="l"/>
                <a:tab pos="630555" algn="l"/>
                <a:tab pos="6559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способствование развитию ответственного и осознанного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родительства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как базовой основы благополучия семьи;</a:t>
            </a:r>
          </a:p>
          <a:p>
            <a:pPr marR="12700" lvl="0" indent="446088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 pitchFamily="18" charset="0"/>
              <a:buAutoNum type="arabicParenR"/>
              <a:tabLst>
                <a:tab pos="90170" algn="l"/>
                <a:tab pos="630555" algn="l"/>
                <a:tab pos="6591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 взаимодействия в форме сотрудничества и установления партнёрских отношений с родителями (законными представителями) детей раннего и дошкольного возраста для решения образовательных задач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R="12700" lvl="0" indent="446088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 pitchFamily="18" charset="0"/>
              <a:buAutoNum type="arabicParenR"/>
              <a:tabLst>
                <a:tab pos="90170" algn="l"/>
                <a:tab pos="630555" algn="l"/>
                <a:tab pos="6591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родителей (законных представителей) в образовательный процесс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08720"/>
            <a:ext cx="7776864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взаимодействия педагогического коллектива с семьями воспитанников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12700" lvl="1" indent="446088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tabLst>
                <a:tab pos="8572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 коллектива ДОО по построению взаимодействия с родителями (законными представителями) воспитанников осуществляется по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12700" lvl="0" indent="446088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arenR"/>
              <a:tabLst>
                <a:tab pos="655955" algn="l"/>
              </a:tabLs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-аналитическое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анализ данных о семье каждого обучающегося, её запросах в отношении охраны здоровья и развития ребёнка; об уровне психолого-педагогической компетентности родителей (законных представителей); а также планирование работы с семьей с учётом результатов проведенного анализа; согласование воспитательных задач;</a:t>
            </a:r>
          </a:p>
          <a:p>
            <a:pPr marR="12700" lvl="0" indent="446088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arenR"/>
              <a:tabLst>
                <a:tab pos="6616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просветительское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по вопросам особенностей психофизиологического и психического развития детей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дошкольного возрастов; выбора эффективных методов обучения и воспитания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ознакомление с актуальной информацией о государственной политике в области ДО, включая информирование о мерах господдержки семьям с детьми дошкольного возраста; информирование об особенностях реализуемой в ДОО образовательной программы; условиях пребывания ребёнка в группе ДОО; содержании и методах образовательной работы с детьми;</a:t>
            </a:r>
          </a:p>
          <a:p>
            <a:pPr marR="12700" lvl="0" indent="446088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arenR"/>
              <a:tabLst>
                <a:tab pos="6616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консультационное направление объединяет в себе консультирование родителей (законных представителей) по вопросам их взаимодействия с ребёнком, преодоления возникающих проблем воспитания и обучения детей, в том числе 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условиях семьи; особенностей поведения и взаимодействия ребёнка со сверстниками и педагогом; возникающих проблемных ситуациях; способам воспитания и построения продуктивного взаимодействия с детьми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дошкольного возрастов; способам организации и участия в детских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видах деятельности,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образовательном процессе и другому.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8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48263"/>
            <a:ext cx="7776864" cy="588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4000"/>
              </a:lnSpc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Рабочая программа воспитания</a:t>
            </a:r>
          </a:p>
          <a:p>
            <a:pPr marR="57785" indent="446088" algn="just">
              <a:lnSpc>
                <a:spcPct val="114000"/>
              </a:lnSpc>
              <a:tabLst>
                <a:tab pos="652780" algn="l"/>
              </a:tabLst>
            </a:pPr>
            <a:endPara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7785" indent="446088" algn="just">
              <a:lnSpc>
                <a:spcPct val="114000"/>
              </a:lnSpc>
              <a:tabLst>
                <a:tab pos="65278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 предусматривает приобщение детей к традиционным ценностям российского общества –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России.</a:t>
            </a:r>
          </a:p>
          <a:p>
            <a:pPr lvl="0" indent="446088" algn="just">
              <a:lnSpc>
                <a:spcPct val="114000"/>
              </a:lnSpc>
              <a:tabLst>
                <a:tab pos="1134110" algn="l"/>
              </a:tabLst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 включает в себя целевой, содержательный и организационный разделы.</a:t>
            </a:r>
          </a:p>
          <a:p>
            <a:pPr lvl="0"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Целевой раздел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раскрывает цель, задачи воспитания в ДОО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разделе представлены целевые ориентиры воспитания.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  <a:tabLst>
                <a:tab pos="113157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 в ДОО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личностное развитие каждого ребёнка с учётом его индивидуальности и создание условий для позитивной социализации детей на основе традиционных ценностей российского общества, что предполагает:</a:t>
            </a:r>
          </a:p>
          <a:p>
            <a:pPr lvl="0" indent="446088" algn="just">
              <a:lnSpc>
                <a:spcPct val="114000"/>
              </a:lnSpc>
              <a:buSzPts val="1200"/>
              <a:buFont typeface="Times New Roman" panose="02020603050405020304" pitchFamily="18" charset="0"/>
              <a:buAutoNum type="arabicParenR"/>
              <a:tabLst>
                <a:tab pos="6616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</a:p>
          <a:p>
            <a:pPr lvl="0" indent="446088" algn="just">
              <a:lnSpc>
                <a:spcPct val="114000"/>
              </a:lnSpc>
              <a:buSzPts val="1200"/>
              <a:buFont typeface="Times New Roman" panose="02020603050405020304" pitchFamily="18" charset="0"/>
              <a:buAutoNum type="arabicParenR"/>
              <a:tabLst>
                <a:tab pos="66802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ценностного отношения к окружающему миру (природному и социокультурному), другим людям, самому себе;</a:t>
            </a:r>
          </a:p>
          <a:p>
            <a:pPr lvl="0" indent="446088" algn="just">
              <a:lnSpc>
                <a:spcPct val="114000"/>
              </a:lnSpc>
              <a:buSzPts val="1200"/>
              <a:buFont typeface="Times New Roman" panose="02020603050405020304" pitchFamily="18" charset="0"/>
              <a:buAutoNum type="arabicParenR"/>
              <a:tabLst>
                <a:tab pos="67119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становление первичного опыта деятельности и поведения в соответствии с традиционными ценностями, принятыми в обществе нормами и правилами.</a:t>
            </a:r>
          </a:p>
          <a:p>
            <a:pPr lvl="0" indent="446088" algn="just">
              <a:lnSpc>
                <a:spcPct val="114000"/>
              </a:lnSpc>
              <a:buSzPts val="1200"/>
              <a:buFont typeface="Times New Roman" panose="02020603050405020304" pitchFamily="18" charset="0"/>
              <a:buAutoNum type="arabicParenR"/>
              <a:tabLst>
                <a:tab pos="659130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8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7776864" cy="541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Рабочая программа воспитания</a:t>
            </a: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endPara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 в ДОО:</a:t>
            </a:r>
          </a:p>
          <a:p>
            <a:pPr lvl="0" indent="446088" algn="just">
              <a:lnSpc>
                <a:spcPct val="114000"/>
              </a:lnSpc>
              <a:buSzPts val="1200"/>
              <a:buFont typeface="Times New Roman" panose="02020603050405020304" pitchFamily="18" charset="0"/>
              <a:buAutoNum type="arabicParenR"/>
              <a:tabLst>
                <a:tab pos="64960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содействовать развитию личности, основанному на принятых в обществе представлениях о добре и зле, должном и недопустимом;</a:t>
            </a:r>
          </a:p>
          <a:p>
            <a:pPr lvl="0" indent="446088" algn="just">
              <a:lnSpc>
                <a:spcPct val="114000"/>
              </a:lnSpc>
              <a:buSzPts val="1200"/>
              <a:buFont typeface="Times New Roman" panose="02020603050405020304" pitchFamily="18" charset="0"/>
              <a:buAutoNum type="arabicParenR"/>
              <a:tabLst>
                <a:tab pos="6527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становлению нравственности, основанной на духовных отечественных традициях, внутренней установке личности поступать согласно своей совести;</a:t>
            </a:r>
          </a:p>
          <a:p>
            <a:pPr lvl="0" indent="446088" algn="just">
              <a:lnSpc>
                <a:spcPct val="114000"/>
              </a:lnSpc>
              <a:buSzPts val="1200"/>
              <a:buFont typeface="Times New Roman" panose="02020603050405020304" pitchFamily="18" charset="0"/>
              <a:buAutoNum type="arabicParenR"/>
              <a:tabLst>
                <a:tab pos="6591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создавать условия для развития и реализации личностного потенциала ребёнка, его готовности к творческому самовыражению и саморазвитию, самовоспитанию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6088" algn="just">
              <a:lnSpc>
                <a:spcPct val="114000"/>
              </a:lnSpc>
              <a:buSzPts val="1200"/>
              <a:buFont typeface="Times New Roman" panose="02020603050405020304" pitchFamily="18" charset="0"/>
              <a:buAutoNum type="arabicParenR"/>
              <a:tabLst>
                <a:tab pos="6591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осуществлять поддержку позитивной социализации ребёнка посредством проектирования и принятия уклада, воспитывающей среды, создания воспитывающих общностей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endParaRPr lang="ru-RU" sz="1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воспитания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Патриотическое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Духовно-нравственное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Социальное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Познавательное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Физическое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оздоровительное направление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Трудовое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Эстетическое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endParaRPr lang="en-US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416824" cy="2376264"/>
          </a:xfrm>
        </p:spPr>
        <p:txBody>
          <a:bodyPr>
            <a:noAutofit/>
          </a:bodyPr>
          <a:lstStyle/>
          <a:p>
            <a:pPr marR="135890" lvl="0" algn="l">
              <a:lnSpc>
                <a:spcPct val="115000"/>
              </a:lnSpc>
              <a:spcBef>
                <a:spcPts val="460"/>
              </a:spcBef>
              <a:spcAft>
                <a:spcPts val="0"/>
              </a:spcAft>
              <a:tabLst>
                <a:tab pos="630238" algn="l"/>
              </a:tabLs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Закон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Свердловской области от 15.07.2013 №78-ОЗ «Об образовании в Свердловской области» (с изменениями на 22 ноября 2022 года);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</a:t>
            </a:r>
            <a:r>
              <a:rPr lang="ru-RU" sz="14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бюджетного дошкольного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учреждения – детский сад комбинированного вида № 102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1400" spc="-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</a:t>
            </a:r>
            <a:r>
              <a:rPr lang="ru-RU" sz="14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бюджетного дошкольного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учреждения – детский сад комбинированного вида № 102;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психолого-педагогическом консилиуме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</a:t>
            </a:r>
            <a:r>
              <a:rPr lang="ru-RU" sz="14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бюджетного дошкольного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учреждения – детский сад комбинированного вида № 102</a:t>
            </a:r>
            <a:r>
              <a:rPr lang="ru-RU" sz="1400" dirty="0"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5656" y="1097464"/>
            <a:ext cx="6264696" cy="9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Нормативно-правовой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основой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lang="ru-RU" sz="1600" b="1" spc="5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нормативно-правовые</a:t>
            </a:r>
            <a:r>
              <a:rPr lang="ru-RU" sz="1600" b="1" spc="10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  <a:r>
              <a:rPr lang="ru-RU" sz="1600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n w="3175" cmpd="sng">
                  <a:noFill/>
                </a:ln>
                <a:solidFill>
                  <a:srgbClr val="00000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8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СОДЕРЖАТЕЛЬНЫЙ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7776864" cy="399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Рабочая программа воспитания</a:t>
            </a: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endPara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Программы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Уклад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Принципы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и воспитания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Описание воспитывающей среды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Общности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(сообщества)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ДОО</a:t>
            </a:r>
          </a:p>
          <a:p>
            <a:pPr indent="450215" algn="just">
              <a:lnSpc>
                <a:spcPct val="115000"/>
              </a:lnSpc>
              <a:tabLst>
                <a:tab pos="450215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культурные практики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</a:p>
          <a:p>
            <a:pPr indent="450215" algn="just">
              <a:lnSpc>
                <a:spcPct val="115000"/>
              </a:lnSpc>
              <a:tabLst>
                <a:tab pos="450215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Социокультурный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контекст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в образовательной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(работа с родителями и события образовательной организации</a:t>
            </a: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Социальное партнерство</a:t>
            </a: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>
              <a:lnSpc>
                <a:spcPct val="114000"/>
              </a:lnSpc>
              <a:tabLst>
                <a:tab pos="113411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реализации Программы воспитания описаны в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организационном разделе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 ДО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9628" y="620687"/>
            <a:ext cx="7024744" cy="72008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ОРГАНИЗАЦИОННЫЙ РАЗДЕЛ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08720"/>
            <a:ext cx="7776864" cy="34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организационном разделе Программы представлены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Психолого-педагогические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реализации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Особенности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развивающей предметно-пространственной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среды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Материально</a:t>
            </a:r>
            <a:r>
              <a:rPr lang="ru-RU" sz="1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Программы,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обеспеченность</a:t>
            </a:r>
            <a:r>
              <a:rPr lang="ru-RU" sz="16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методическими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материалами и средствами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Кадровые</a:t>
            </a:r>
            <a:r>
              <a:rPr lang="ru-RU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распорядок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дня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план МБДОУ - детский сад комбинированного вида № 102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Календарный учебный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</a:t>
            </a:r>
          </a:p>
          <a:p>
            <a:pPr indent="446088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Календарный</a:t>
            </a:r>
            <a:r>
              <a:rPr lang="ru-RU" sz="16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ru-RU" sz="16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воспитательной</a:t>
            </a:r>
            <a:r>
              <a:rPr lang="ru-RU" sz="16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1556792"/>
            <a:ext cx="7024744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СПАСИБО ЗА ВНИМАНИЕ!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81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76864" cy="551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5890"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требованиями ФГОС ДО в Программе содержится целевой, содержательный и организационный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разделы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b="1" u="sng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целевом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разделе Программы представлены цель, задачи, принципы и подходы к ее формированию; планируемые результаты освоения Программы в раннем, дошкольном возрастах, а также на этапе завершения освоения Программы; характеристики особенностей развития детей раннего и дошкольного возрастов, подходы к педагогической диагностике планируемых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0020" algn="just">
              <a:tabLst>
                <a:tab pos="1035050" algn="l"/>
              </a:tabLs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0020" algn="just">
              <a:tabLst>
                <a:tab pos="103505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Содержательный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Программы включает описание:</a:t>
            </a:r>
          </a:p>
          <a:p>
            <a:pPr marR="160020" lvl="0" algn="just"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задач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содержания 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художественно-эстетическое, физическое развитие) в соответствии с федеральной программой и с учетом используемых методических пособий, обеспечивающих реализацию данного содержания.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вариативных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форм, способов, методов и средств реализации Федеральной программы с учетом возрастных и индивидуальных особенностей воспитанников, специфики их образовательных потребностей и интересов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R="160020" lvl="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особенностей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деятельности разных видов и культурных практик;</a:t>
            </a:r>
          </a:p>
          <a:p>
            <a:pPr marR="160020" lvl="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способов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 детской инициативы; </a:t>
            </a:r>
          </a:p>
          <a:p>
            <a:pPr marR="160020" lvl="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особенностей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педагогического коллектива с семьями обучающихся; </a:t>
            </a:r>
          </a:p>
          <a:p>
            <a:pPr marR="160020" lvl="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  <a:tab pos="10350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образовательной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по профессиональной коррекции нарушений развития детей.</a:t>
            </a:r>
          </a:p>
          <a:p>
            <a:pPr algn="just">
              <a:buFontTx/>
              <a:buChar char="-"/>
            </a:pPr>
            <a:endParaRPr lang="en-US" sz="1400" i="1" dirty="0" smtClean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en-US" i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43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76864" cy="416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5890"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требованиями ФГОС ДО в Программе содержится целевой, содержательный и организационный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разделы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b="1" u="sng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430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Содержательный раздел включает рабочую программу воспитания, которая раскрывает задачи и направления воспитательной работы, предусматривает приобщение детей к российским традиционным духовным ценностям, включая культурные ценности своей этнической группы, правилам и нормам поведения в российском обществе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15430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494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Организационный раздел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включает описание: </a:t>
            </a:r>
          </a:p>
          <a:p>
            <a:pPr marR="154940" lvl="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психолого-педагогических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кадровых условий реализации Программы; </a:t>
            </a:r>
          </a:p>
          <a:p>
            <a:pPr marR="154940" lvl="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организации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развивающей предметно-пространственной среды (далее – РППС); </a:t>
            </a:r>
          </a:p>
          <a:p>
            <a:pPr marR="154940" lvl="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‒"/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материально-техническое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Программы;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обеспеченность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методическими материалами и средствами обучения и воспитания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разделе представлены режим и распорядок дня во всех возрастных группах, календарный план воспитательной работы.</a:t>
            </a:r>
            <a:endParaRPr lang="en-US" sz="1400" i="1" dirty="0" smtClean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en-US" i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56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ЦЕЛЕВОЙ РАЗДЕЛ 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4888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Учитывая содержание пункта 1 статьи 64 Федерального закона «Об образовании в Российской Федерации» и пункта 1 раздела 1 ФОП ДО,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Программы является разностороннее развитие детей дошкольного возраста с учетом их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  <a:p>
            <a:pPr indent="363538" algn="just">
              <a:lnSpc>
                <a:spcPct val="114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традиционным российским духовно-нравственным ценностям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России.</a:t>
            </a:r>
          </a:p>
          <a:p>
            <a:pPr indent="363538" algn="just">
              <a:lnSpc>
                <a:spcPct val="114000"/>
              </a:lnSpc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3538" algn="just">
              <a:lnSpc>
                <a:spcPct val="114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соответствии с Федеральным законом «Об образовании в Российской Федерации»,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44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720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ЦЕЛЕВОЙ РАЗДЕЛ </a:t>
            </a:r>
            <a:b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44724"/>
            <a:ext cx="7632848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достигается через решение следующих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(п. 1.6. ФГОС ДО, п. 1.1.1 ФОП ДО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приобщение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(в соответствии с возрастными особенностями)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построение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(структурирование) содержания образовательной деятельности на основе учета возрастных и индивидуальных особенностей развития;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</a:t>
            </a:r>
          </a:p>
          <a:p>
            <a:pPr lvl="0" indent="446088" algn="just">
              <a:lnSpc>
                <a:spcPct val="115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охрана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укрепление физического и психического здоровья детей, в том числе их эмоционального благополучия;</a:t>
            </a:r>
          </a:p>
          <a:p>
            <a:pPr indent="363538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42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976</TotalTime>
  <Words>9527</Words>
  <Application>Microsoft Office PowerPoint</Application>
  <PresentationFormat>Экран (4:3)</PresentationFormat>
  <Paragraphs>443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Arial</vt:lpstr>
      <vt:lpstr>Calibri</vt:lpstr>
      <vt:lpstr>Garamond</vt:lpstr>
      <vt:lpstr>Monotype Corsiva</vt:lpstr>
      <vt:lpstr>Symbol</vt:lpstr>
      <vt:lpstr>Times New Roman</vt:lpstr>
      <vt:lpstr>Натуральные материалы</vt:lpstr>
      <vt:lpstr>Образовательная программа дошкольного образования муниципального бюджетного дошкольного образовательного учреждения – детский сад комбинированного вида № 102  Разработана в соответствии с федеральным государственным образовательным стандартом дошкольного образования (утвержден приказом Минобрнауки России от 17 октября 2013 г. № 1155, зарегистрировано в Минюсте России 14 ноября 2013 г., регистрационный № 30384; в редакции приказа Минпросвещения России от 8 ноября 2022 г. № 955, зарегистрировано в Минюсте России 6 февраля 2023 г., регистрационный № 72264)  и федеральной образовательной программой дошкольного образования (утверждена приказом Минпросвещения России от 25 ноября 2022 г. № 1028, зарегистрировано в Минюсте России 28 декабря 2022 г., регистрационный № 71847)    Срок реализации 5 лет (с 2 до 7(8) лет)</vt:lpstr>
      <vt:lpstr>- 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года»; - Указ Президента Российской Федерации от 21 июля 2020 г. № 474 «О национальных целях развития Российской Федерации на период до 2030 года»; - 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ценностей»; - Федеральный закон от 29 декабря 2012 г. № 273-ФЗ «Об образовании в Российской Федерации»; - Федеральный закон от 31 июля 2020 г. № 304-ФЗ «О внесении изменений в Федеральный закон «Об образовании в Российской Федерации» по вопросам воспитания обучающихся»; - Федеральный закон от 24 сентября 2022 г. № 371-ФЗ «О внесении изменений в Федеральный закон «Об образовании в Российской Федерации» и статью 1 Федерального закона «Об обязательных требованиях в Российской Федерации»; </vt:lpstr>
      <vt:lpstr> распоряжение Правительства Российской Федерации от 29 мая 2015 г. № 999-р «Об утверждении Стратегии развития воспитания в Российской Федерации на период до 2025 года»; - федеральный государственный образовательный стандарт дошкольного образования (утвержден приказом Минобрнауки России от 17 октября 2013 г. № 1155, зарегистрировано в Минюсте России 14 ноября 2013 г., регистрационный № 30384; в редакции приказа Минпросвещения России от 8 ноября 2022 г. № 955, зарегистрировано в Минюсте России 6 февраля 2023 г., регистрационный № 72264); - федеральная образовательная программа дошкольного образования (утверждена приказом Минпросвещения России от 25 ноября 2022 г. № 1028, зарегистрировано в Минюсте России 28 декабря 2022 г., регистрационный № 71847); - 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(утверждена приказом Минпросвещения России от 31 июля 2020 года № 373, зарегистрировано в Минюсте России 31 августа 2020 г., регистрационный № 59599); </vt:lpstr>
      <vt:lpstr> Приказ Министерства образования и науки РФ от 14.06.2013 № 462 «Об утверждении Порядка проведения самообследования образовательной организацией» (зарегистрирован в Минюсте РФ 27.06.2013, № 28908); - Приказ Минобрнауки России от 20 сентября 2013 г. № 1082 «Об утверждении Положения о психолого-медико-педагогической комиссии»; - Санитарные правила СП 2.4.3648-20 «Санитарно-эпидемиологические требования к организациям воспитания и обучения, отдыха и оздоровления детей и молодёжи (утверждены постановлением Главного государственного санитарного врача Российской Федерации от 28 сентября 2020 г. № 28, зарегистрировано в Минюсте России 18 декабря 2020 г., регистрационный № 61573); - СанПиН 2.3/2.4.3590-20 «Санитарно-эпидемиологические требования к организации общественного питания населения», утвержденным Постановлением Главного государственного санитарного врача Российской Федерации от 27 октября 2020 года № 32 (далее –СанПиН по питанию); - СанПиН 1.2.3685-21 «Гигиенические нормативы и требования к обеспечению безопасности и (или) безвредности для человека факторов среды обитания», утвержденным постановлением Главного государственного санитарного врача Российской Федерации от 28 января 2021 г. № 2, действующим до 1 марта 2027 г. (далее – Гигиенические нормативы);</vt:lpstr>
      <vt:lpstr> - Закон Свердловской области от 15.07.2013 №78-ОЗ «Об образовании в Свердловской области» (с изменениями на 22 ноября 2022 года); - Устав Муниципального бюджетного дошкольного образовательного учреждения – детский сад комбинированного вида № 102; - Программа развития Муниципального бюджетного дошкольного образовательного учреждения – детский сад комбинированного вида № 102; - Положение о психолого-педагогическом консилиуме Муниципального бюджетного дошкольного образовательного учреждения – детский сад комбинированного вида № 102. </vt:lpstr>
      <vt:lpstr>Презентация PowerPoint</vt:lpstr>
      <vt:lpstr>Презентация PowerPoint</vt:lpstr>
      <vt:lpstr>ЦЕЛЕВОЙ РАЗДЕЛ   </vt:lpstr>
      <vt:lpstr>ЦЕЛЕВОЙ РАЗДЕЛ   </vt:lpstr>
      <vt:lpstr>ЦЕЛЕВОЙ РАЗДЕЛ   </vt:lpstr>
      <vt:lpstr>ПРИНЦИПЫ ПРОГРАММЫ  </vt:lpstr>
      <vt:lpstr>ПРИНЦИПЫ ПРОГРАММЫ  </vt:lpstr>
      <vt:lpstr>Презентация PowerPoint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ПЛАНИРУЕМЫЕ РЕЗУЛЬТАТЫ РЕАЛИЗАЦИИ ПРОГРАММЫ  </vt:lpstr>
      <vt:lpstr>СОДЕРЖАТЕЛЬНЫЙ РАЗДЕЛ  </vt:lpstr>
      <vt:lpstr>СОДЕРЖАТЕЛЬНЫЙ РАЗДЕЛ  </vt:lpstr>
      <vt:lpstr>СОДЕРЖАТЕЛЬНЫЙ РАЗДЕЛ  </vt:lpstr>
      <vt:lpstr>СОДЕРЖАТЕЛЬНЫЙ РАЗДЕЛ  </vt:lpstr>
      <vt:lpstr>СОДЕРЖАТЕЛЬНЫЙ РАЗДЕЛ  </vt:lpstr>
      <vt:lpstr>СОДЕРЖАТЕЛЬНЫЙ РАЗДЕЛ  </vt:lpstr>
      <vt:lpstr>СОДЕРЖАТЕЛЬНЫЙ РАЗДЕЛ  </vt:lpstr>
      <vt:lpstr>СОДЕРЖАТЕЛЬНЫЙ РАЗДЕЛ  </vt:lpstr>
      <vt:lpstr>СОДЕРЖАТЕЛЬНЫЙ РАЗДЕЛ  </vt:lpstr>
      <vt:lpstr>СОДЕРЖАТЕЛЬНЫЙ РАЗДЕЛ  </vt:lpstr>
      <vt:lpstr>СОДЕРЖАТЕЛЬНЫЙ РАЗДЕЛ  </vt:lpstr>
      <vt:lpstr>СОДЕРЖАТЕЛЬНЫЙ РАЗДЕЛ  </vt:lpstr>
      <vt:lpstr>ОРГАНИЗАЦИОННЫЙ РАЗДЕЛ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ОБЩЕОБРАЗОВАТЕЛЬНАЯ ПРОГРАММА – ОБРАЗОВАТЕЛЬНАЯ ПРОГРАММА ДОШКОЛЬНОГО ОБРАЗОВАНИЯ Срок реализации 5 лет (с 2 до 7(8) лет)   Разработана в соответствии с федеральным государственным образовательным стандартом дошкольного образования (утвержден приказом Минобрнауки России от 17 октября 2013 г. №1155, зарегистрировано в Минюсте России 14 ноября 2013 г., регистрационный №30384) и с учетом примерной основной образовательной программы дошкольного образования (одобрена решением УМО по общему образованию, протокол от 20 мая 2015 г. №2/15)</dc:title>
  <dc:creator>ДС</dc:creator>
  <cp:lastModifiedBy>user</cp:lastModifiedBy>
  <cp:revision>84</cp:revision>
  <dcterms:created xsi:type="dcterms:W3CDTF">2016-09-22T04:46:52Z</dcterms:created>
  <dcterms:modified xsi:type="dcterms:W3CDTF">2024-12-24T12:39:57Z</dcterms:modified>
</cp:coreProperties>
</file>